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661EB06-67C7-4723-838F-E2F0D67863A3}">
  <a:tblStyle styleName="Table_0" styleId="{8661EB06-67C7-4723-838F-E2F0D67863A3}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Name="Table_1" styleId="{724FE7D1-5C03-44E7-B4A9-734851D87792}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Name="Table_2" styleId="{A8054767-629E-4EA8-813C-62CF11F2C115}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12700" cap="flat">
              <a:solidFill>
                <a:schemeClr val="dk1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1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y="0" x="0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y="0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y="8685213" x="0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2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2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1" name="Shape 4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4" name="Shape 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" name="Shape 15"/>
          <p:cNvSpPr txBox="1"/>
          <p:nvPr>
            <p:ph type="ctrTitle"/>
          </p:nvPr>
        </p:nvSpPr>
        <p:spPr>
          <a:xfrm>
            <a:off y="2130425" x="685800"/>
            <a:ext cy="147002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y="3886200" x="1371600"/>
            <a:ext cy="1752600" cx="640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algn="ctr" rtl="0" marR="0" indent="0" marL="45720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algn="ctr" rtl="0" marR="0" indent="0" marL="91440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algn="ctr" rtl="0" marR="0" indent="0" marL="13716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algn="ctr" rtl="0" marR="0" indent="0" marL="18288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algn="ctr" rtl="0" marR="0" indent="0" marL="22860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algn="ctr" rtl="0" marR="0" indent="0" marL="27432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algn="ctr" rtl="0" marR="0" indent="0" marL="32004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algn="ctr" rtl="0" marR="0" indent="0" marL="365760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 rot="5400000">
            <a:off y="-251618" x="2309018"/>
            <a:ext cy="8229600" cx="452596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 rot="5400000">
            <a:off y="2171700" x="4732337"/>
            <a:ext cy="2057400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y="190500" x="541337"/>
            <a:ext cy="6019799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20" name="Shape 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1pPr>
            <a:lvl2pPr rtl="0" indent="0" marL="4572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2pPr>
            <a:lvl3pPr rtl="0" indent="0" marL="9144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3pPr>
            <a:lvl4pPr rtl="0" indent="0" marL="13716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4pPr>
            <a:lvl5pPr rtl="0" indent="0" marL="18288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5pPr>
            <a:lvl6pPr rtl="0" indent="0" marL="22860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6pPr>
            <a:lvl7pPr rtl="0" indent="0" marL="27432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7pPr>
            <a:lvl8pPr rtl="0" indent="0" marL="32004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8pPr>
            <a:lvl9pPr rtl="0" indent="0" marL="3657600">
              <a:spcBef>
                <a:spcPts val="0"/>
              </a:spcBef>
              <a:buClr>
                <a:srgbClr val="888888"/>
              </a:buClr>
              <a:buFont typeface="Trebuchet MS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1600200" x="457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y="1600200" x="4648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Trebuchet MS"/>
              <a:buNone/>
              <a:defRPr/>
            </a:lvl1pPr>
            <a:lvl2pPr rtl="0" indent="0" marL="457200">
              <a:spcBef>
                <a:spcPts val="0"/>
              </a:spcBef>
              <a:buFont typeface="Trebuchet MS"/>
              <a:buNone/>
              <a:defRPr/>
            </a:lvl2pPr>
            <a:lvl3pPr rtl="0" indent="0" marL="914400">
              <a:spcBef>
                <a:spcPts val="0"/>
              </a:spcBef>
              <a:buFont typeface="Trebuchet MS"/>
              <a:buNone/>
              <a:defRPr/>
            </a:lvl3pPr>
            <a:lvl4pPr rtl="0" indent="0" marL="1371600">
              <a:spcBef>
                <a:spcPts val="0"/>
              </a:spcBef>
              <a:buFont typeface="Trebuchet MS"/>
              <a:buNone/>
              <a:defRPr/>
            </a:lvl4pPr>
            <a:lvl5pPr rtl="0" indent="0" marL="1828800">
              <a:spcBef>
                <a:spcPts val="0"/>
              </a:spcBef>
              <a:buFont typeface="Trebuchet MS"/>
              <a:buNone/>
              <a:defRPr/>
            </a:lvl5pPr>
            <a:lvl6pPr rtl="0" indent="0" marL="2286000">
              <a:spcBef>
                <a:spcPts val="0"/>
              </a:spcBef>
              <a:buFont typeface="Trebuchet MS"/>
              <a:buNone/>
              <a:defRPr/>
            </a:lvl6pPr>
            <a:lvl7pPr rtl="0" indent="0" marL="2743200">
              <a:spcBef>
                <a:spcPts val="0"/>
              </a:spcBef>
              <a:buFont typeface="Trebuchet MS"/>
              <a:buNone/>
              <a:defRPr/>
            </a:lvl7pPr>
            <a:lvl8pPr rtl="0" indent="0" marL="3200400">
              <a:spcBef>
                <a:spcPts val="0"/>
              </a:spcBef>
              <a:buFont typeface="Trebuchet MS"/>
              <a:buNone/>
              <a:defRPr/>
            </a:lvl8pPr>
            <a:lvl9pPr rtl="0" indent="0" marL="3657600">
              <a:spcBef>
                <a:spcPts val="0"/>
              </a:spcBef>
              <a:buFont typeface="Trebuchet MS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Trebuchet MS"/>
              <a:buNone/>
              <a:defRPr/>
            </a:lvl1pPr>
            <a:lvl2pPr rtl="0" indent="0" marL="457200">
              <a:spcBef>
                <a:spcPts val="0"/>
              </a:spcBef>
              <a:buFont typeface="Trebuchet MS"/>
              <a:buNone/>
              <a:defRPr/>
            </a:lvl2pPr>
            <a:lvl3pPr rtl="0" indent="0" marL="914400">
              <a:spcBef>
                <a:spcPts val="0"/>
              </a:spcBef>
              <a:buFont typeface="Trebuchet MS"/>
              <a:buNone/>
              <a:defRPr/>
            </a:lvl3pPr>
            <a:lvl4pPr rtl="0" indent="0" marL="1371600">
              <a:spcBef>
                <a:spcPts val="0"/>
              </a:spcBef>
              <a:buFont typeface="Trebuchet MS"/>
              <a:buNone/>
              <a:defRPr/>
            </a:lvl4pPr>
            <a:lvl5pPr rtl="0" indent="0" marL="1828800">
              <a:spcBef>
                <a:spcPts val="0"/>
              </a:spcBef>
              <a:buFont typeface="Trebuchet MS"/>
              <a:buNone/>
              <a:defRPr/>
            </a:lvl5pPr>
            <a:lvl6pPr rtl="0" indent="0" marL="2286000">
              <a:spcBef>
                <a:spcPts val="0"/>
              </a:spcBef>
              <a:buFont typeface="Trebuchet MS"/>
              <a:buNone/>
              <a:defRPr/>
            </a:lvl6pPr>
            <a:lvl7pPr rtl="0" indent="0" marL="2743200">
              <a:spcBef>
                <a:spcPts val="0"/>
              </a:spcBef>
              <a:buFont typeface="Trebuchet MS"/>
              <a:buNone/>
              <a:defRPr/>
            </a:lvl7pPr>
            <a:lvl8pPr rtl="0" indent="0" marL="3200400">
              <a:spcBef>
                <a:spcPts val="0"/>
              </a:spcBef>
              <a:buFont typeface="Trebuchet MS"/>
              <a:buNone/>
              <a:defRPr/>
            </a:lvl8pPr>
            <a:lvl9pPr rtl="0" indent="0" marL="3657600">
              <a:spcBef>
                <a:spcPts val="0"/>
              </a:spcBef>
              <a:buFont typeface="Trebuchet MS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Trebuchet MS"/>
              <a:buNone/>
              <a:defRPr/>
            </a:lvl1pPr>
            <a:lvl2pPr rtl="0" indent="0" marL="457200">
              <a:spcBef>
                <a:spcPts val="0"/>
              </a:spcBef>
              <a:buFont typeface="Trebuchet MS"/>
              <a:buNone/>
              <a:defRPr/>
            </a:lvl2pPr>
            <a:lvl3pPr rtl="0" indent="0" marL="914400">
              <a:spcBef>
                <a:spcPts val="0"/>
              </a:spcBef>
              <a:buFont typeface="Trebuchet MS"/>
              <a:buNone/>
              <a:defRPr/>
            </a:lvl3pPr>
            <a:lvl4pPr rtl="0" indent="0" marL="1371600">
              <a:spcBef>
                <a:spcPts val="0"/>
              </a:spcBef>
              <a:buFont typeface="Trebuchet MS"/>
              <a:buNone/>
              <a:defRPr/>
            </a:lvl4pPr>
            <a:lvl5pPr rtl="0" indent="0" marL="1828800">
              <a:spcBef>
                <a:spcPts val="0"/>
              </a:spcBef>
              <a:buFont typeface="Trebuchet MS"/>
              <a:buNone/>
              <a:defRPr/>
            </a:lvl5pPr>
            <a:lvl6pPr rtl="0" indent="0" marL="2286000">
              <a:spcBef>
                <a:spcPts val="0"/>
              </a:spcBef>
              <a:buFont typeface="Trebuchet MS"/>
              <a:buNone/>
              <a:defRPr/>
            </a:lvl6pPr>
            <a:lvl7pPr rtl="0" indent="0" marL="2743200">
              <a:spcBef>
                <a:spcPts val="0"/>
              </a:spcBef>
              <a:buFont typeface="Trebuchet MS"/>
              <a:buNone/>
              <a:defRPr/>
            </a:lvl7pPr>
            <a:lvl8pPr rtl="0" indent="0" marL="3200400">
              <a:spcBef>
                <a:spcPts val="0"/>
              </a:spcBef>
              <a:buFont typeface="Trebuchet MS"/>
              <a:buNone/>
              <a:defRPr/>
            </a:lvl8pPr>
            <a:lvl9pPr rtl="0" indent="0" marL="3657600">
              <a:spcBef>
                <a:spcPts val="0"/>
              </a:spcBef>
              <a:buFont typeface="Trebuchet MS"/>
              <a:buNone/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/>
          <p:nvPr>
            <p:ph idx="2" type="pic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Trebuchet MS"/>
              <a:buNone/>
              <a:defRPr/>
            </a:lvl1pPr>
            <a:lvl2pPr rtl="0" indent="0" marL="457200">
              <a:spcBef>
                <a:spcPts val="0"/>
              </a:spcBef>
              <a:buFont typeface="Trebuchet MS"/>
              <a:buNone/>
              <a:defRPr/>
            </a:lvl2pPr>
            <a:lvl3pPr rtl="0" indent="0" marL="914400">
              <a:spcBef>
                <a:spcPts val="0"/>
              </a:spcBef>
              <a:buFont typeface="Trebuchet MS"/>
              <a:buNone/>
              <a:defRPr/>
            </a:lvl3pPr>
            <a:lvl4pPr rtl="0" indent="0" marL="1371600">
              <a:spcBef>
                <a:spcPts val="0"/>
              </a:spcBef>
              <a:buFont typeface="Trebuchet MS"/>
              <a:buNone/>
              <a:defRPr/>
            </a:lvl4pPr>
            <a:lvl5pPr rtl="0" indent="0" marL="1828800">
              <a:spcBef>
                <a:spcPts val="0"/>
              </a:spcBef>
              <a:buFont typeface="Trebuchet MS"/>
              <a:buNone/>
              <a:defRPr/>
            </a:lvl5pPr>
            <a:lvl6pPr rtl="0" indent="0" marL="2286000">
              <a:spcBef>
                <a:spcPts val="0"/>
              </a:spcBef>
              <a:buFont typeface="Trebuchet MS"/>
              <a:buNone/>
              <a:defRPr/>
            </a:lvl6pPr>
            <a:lvl7pPr rtl="0" indent="0" marL="2743200">
              <a:spcBef>
                <a:spcPts val="0"/>
              </a:spcBef>
              <a:buFont typeface="Trebuchet MS"/>
              <a:buNone/>
              <a:defRPr/>
            </a:lvl7pPr>
            <a:lvl8pPr rtl="0" indent="0" marL="3200400">
              <a:spcBef>
                <a:spcPts val="0"/>
              </a:spcBef>
              <a:buFont typeface="Trebuchet MS"/>
              <a:buNone/>
              <a:defRPr/>
            </a:lvl8pPr>
            <a:lvl9pPr rtl="0" indent="0" marL="3657600">
              <a:spcBef>
                <a:spcPts val="0"/>
              </a:spcBef>
              <a:buFont typeface="Trebuchet MS"/>
              <a:buNone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2"/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10.xml" Type="http://schemas.openxmlformats.org/officeDocument/2006/relationships/slideLayout" Id="rId10"/><Relationship Target="../slideLayouts/slideLayout4.xml" Type="http://schemas.openxmlformats.org/officeDocument/2006/relationships/slideLayout" Id="rId4"/><Relationship Target="../slideLayouts/slideLayout11.xml" Type="http://schemas.openxmlformats.org/officeDocument/2006/relationships/slideLayout" Id="rId11"/><Relationship Target="../slideLayouts/slideLayout3.xml" Type="http://schemas.openxmlformats.org/officeDocument/2006/relationships/slideLayout" Id="rId3"/><Relationship Target="../slideLayouts/slideLayout9.xml" Type="http://schemas.openxmlformats.org/officeDocument/2006/relationships/slideLayout" Id="rId9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slideLayouts/slideLayout8.xml" Type="http://schemas.openxmlformats.org/officeDocument/2006/relationships/slideLayout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Font typeface="Tahoma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39700" marL="34290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algn="l" rtl="0" marR="0" indent="-107950" marL="74295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algn="l" rtl="0" marR="0" indent="-76200" marL="114300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algn="l" rtl="0" marR="0" indent="-101600" marL="160020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algn="l" rtl="0" marR="0" indent="-101600" marL="205740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algn="l" rtl="0" marR="0" indent="-101600" marL="25146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algn="l" rtl="0" marR="0" indent="-101600" marL="29718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algn="l" rtl="0" marR="0" indent="-101600" marL="34290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algn="l" rtl="0" marR="0" indent="-101600" marL="388620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>
            <a:lvl1pPr algn="r" rtl="0" marR="0" indent="0" marL="0">
              <a:spcBef>
                <a:spcPts val="0"/>
              </a:spcBef>
              <a:buNone/>
              <a:defRPr strike="noStrike" u="none" b="0" cap="none" baseline="0" sz="1200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lvl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7.png" Type="http://schemas.openxmlformats.org/officeDocument/2006/relationships/image" Id="rId3"/><Relationship Target="../media/image00.png" Type="http://schemas.openxmlformats.org/officeDocument/2006/relationships/image" Id="rId6"/><Relationship Target="../media/image03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4"/><Relationship Target="../media/image08.png" Type="http://schemas.openxmlformats.org/officeDocument/2006/relationships/image" Id="rId3"/><Relationship Target="../media/image05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4"/><Relationship Target="../media/image10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gif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eeplearning.net/tutorial/lenet.html#lenet" Type="http://schemas.openxmlformats.org/officeDocument/2006/relationships/hyperlink" TargetMode="External" Id="rId4"/><Relationship Target="../media/image14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4"/><Relationship Target="../media/image13.png" Type="http://schemas.openxmlformats.org/officeDocument/2006/relationships/image" Id="rId3"/><Relationship Target="../media/image19.png" Type="http://schemas.openxmlformats.org/officeDocument/2006/relationships/image" Id="rId6"/><Relationship Target="../media/image21.png" Type="http://schemas.openxmlformats.org/officeDocument/2006/relationships/image" Id="rId5"/><Relationship Target="../media/image20.png" Type="http://schemas.openxmlformats.org/officeDocument/2006/relationships/image" Id="rId7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spectrum.ieee.org/automaton/robotics/artificial-intelligence/facebook-ai-director-yann-lecun-on-deep-learning" Type="http://schemas.openxmlformats.org/officeDocument/2006/relationships/hyperlink" TargetMode="External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ufldl.stanford.edu/wiki/index.php/UFLDL_Tutorial" Type="http://schemas.openxmlformats.org/officeDocument/2006/relationships/hyperlink" TargetMode="External" Id="rId4"/><Relationship Target="http://deeplearning.net/tutorial/" Type="http://schemas.openxmlformats.org/officeDocument/2006/relationships/hyperlink" TargetMode="External" Id="rId3"/><Relationship Target="http://torch.ch/" Type="http://schemas.openxmlformats.org/officeDocument/2006/relationships/hyperlink" TargetMode="External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4"/><Relationship Target="../media/image09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y="2130425" x="685800"/>
            <a:ext cy="1470024" cx="7772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44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Learning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y="3886200" x="1371600"/>
            <a:ext cy="1752600" cx="6400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strike="noStrike" u="none" b="0" cap="none" baseline="0" sz="3200" lang="en-US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2015-02-24</a:t>
            </a:r>
          </a:p>
          <a:p>
            <a:pPr algn="ctr" rtl="0" lvl="0" marR="0" indent="0" marL="0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strike="noStrike" u="none" b="0" cap="none" baseline="0" sz="3200" lang="en-US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윤 상 웅</a:t>
            </a:r>
          </a:p>
          <a:p>
            <a:pPr algn="ctr" rtl="0" lvl="0" marR="0" indent="0" marL="0">
              <a:spcBef>
                <a:spcPts val="64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strike="noStrike" u="none" b="0" cap="none" baseline="0" sz="3200" lang="en-US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바이오파이썬 스터디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y="5951601" x="107504"/>
            <a:ext cy="861773" cx="882047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* A lot of materials are borrowed without permission from various sources.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 feel sorry that I couldn’t ask/cite every one of them.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Any action regarding the copyright issue will be conducted if it is required.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/>
        </p:nvSpPr>
        <p:spPr>
          <a:xfrm>
            <a:off y="5517232" x="2169956"/>
            <a:ext cy="864095" cx="2430820"/>
          </a:xfrm>
          <a:prstGeom prst="wedgeRoundRectCallout">
            <a:avLst>
              <a:gd fmla="val 35416" name="adj1"/>
              <a:gd fmla="val -372913" name="adj2"/>
              <a:gd fmla="val 16667" name="adj3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1800" lang="en-US" i="0">
                <a:solidFill>
                  <a:srgbClr val="538CD5"/>
                </a:solidFill>
                <a:latin typeface="Trebuchet MS"/>
                <a:ea typeface="Trebuchet MS"/>
                <a:cs typeface="Trebuchet MS"/>
                <a:sym typeface="Trebuchet MS"/>
              </a:rPr>
              <a:t>Convolutional NN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[LeCun+89]</a:t>
            </a:r>
          </a:p>
        </p:txBody>
      </p:sp>
      <p:sp>
        <p:nvSpPr>
          <p:cNvPr id="140" name="Shape 140"/>
          <p:cNvSpPr/>
          <p:nvPr/>
        </p:nvSpPr>
        <p:spPr>
          <a:xfrm>
            <a:off y="5049180" x="4915294"/>
            <a:ext cy="936103" cx="2430820"/>
          </a:xfrm>
          <a:prstGeom prst="wedgeRoundRectCallout">
            <a:avLst>
              <a:gd fmla="val -1136" name="adj1"/>
              <a:gd fmla="val -315844" name="adj2"/>
              <a:gd fmla="val 16667" name="adj3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Vector Machine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인공신경망의 역사</a:t>
            </a:r>
          </a:p>
        </p:txBody>
      </p:sp>
      <p:cxnSp>
        <p:nvCxnSpPr>
          <p:cNvPr id="142" name="Shape 142"/>
          <p:cNvCxnSpPr/>
          <p:nvPr/>
        </p:nvCxnSpPr>
        <p:spPr>
          <a:xfrm>
            <a:off y="1844824" x="179511"/>
            <a:ext cy="0" cx="8568951"/>
          </a:xfrm>
          <a:prstGeom prst="straightConnector1">
            <a:avLst/>
          </a:prstGeom>
          <a:noFill/>
          <a:ln w="57150" cap="flat">
            <a:solidFill>
              <a:srgbClr val="538CD5"/>
            </a:solidFill>
            <a:prstDash val="solid"/>
            <a:round/>
            <a:headEnd w="med" len="med" type="none"/>
            <a:tailEnd w="lg" len="lg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y="1304763" x="1749233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1970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y="1304763" x="323461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1960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y="1304763" x="3175005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1980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y="1304763" x="4600776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1990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y="1304763" x="6026548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2000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y="1304763" x="7452320"/>
            <a:ext cy="523219" cx="11521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2010</a:t>
            </a:r>
          </a:p>
        </p:txBody>
      </p:sp>
      <p:sp>
        <p:nvSpPr>
          <p:cNvPr id="149" name="Shape 149"/>
          <p:cNvSpPr/>
          <p:nvPr/>
        </p:nvSpPr>
        <p:spPr>
          <a:xfrm>
            <a:off y="1986138" x="481931"/>
            <a:ext cy="720080" cx="2001835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strike="noStrike" u="none" b="0" cap="none" baseline="3000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Boom</a:t>
            </a:r>
          </a:p>
        </p:txBody>
      </p:sp>
      <p:sp>
        <p:nvSpPr>
          <p:cNvPr id="150" name="Shape 150"/>
          <p:cNvSpPr/>
          <p:nvPr/>
        </p:nvSpPr>
        <p:spPr>
          <a:xfrm>
            <a:off y="1986138" x="3563887"/>
            <a:ext cy="720080" cx="2001835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strike="noStrike" u="none" b="0" cap="none" baseline="3000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nd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Boom</a:t>
            </a:r>
          </a:p>
        </p:txBody>
      </p:sp>
      <p:sp>
        <p:nvSpPr>
          <p:cNvPr id="151" name="Shape 151"/>
          <p:cNvSpPr/>
          <p:nvPr/>
        </p:nvSpPr>
        <p:spPr>
          <a:xfrm>
            <a:off y="1986138" x="6948264"/>
            <a:ext cy="720080" cx="2001835"/>
          </a:xfrm>
          <a:prstGeom prst="ellipse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strike="noStrike" u="none" b="0" cap="none" baseline="3000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rd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Boom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y="2161511" x="2307635"/>
            <a:ext cy="369332" cx="144016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“Winter”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y="2161511" x="5594489"/>
            <a:ext cy="369332" cx="144016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“Winter”</a:t>
            </a:r>
          </a:p>
        </p:txBody>
      </p:sp>
      <p:sp>
        <p:nvSpPr>
          <p:cNvPr id="154" name="Shape 154"/>
          <p:cNvSpPr/>
          <p:nvPr/>
        </p:nvSpPr>
        <p:spPr>
          <a:xfrm>
            <a:off y="3140967" x="299662"/>
            <a:ext cy="936103" cx="1944216"/>
          </a:xfrm>
          <a:prstGeom prst="wedgeRoundRectCallout">
            <a:avLst>
              <a:gd fmla="val -18615" name="adj1"/>
              <a:gd fmla="val -101129" name="adj2"/>
              <a:gd fmla="val 16667" name="adj3"/>
            </a:avLst>
          </a:prstGeom>
          <a:noFill/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1800" lang="en-US" i="0">
                <a:solidFill>
                  <a:srgbClr val="538CD5"/>
                </a:solidFill>
                <a:latin typeface="Trebuchet MS"/>
                <a:ea typeface="Trebuchet MS"/>
                <a:cs typeface="Trebuchet MS"/>
                <a:sym typeface="Trebuchet MS"/>
              </a:rPr>
              <a:t>Perceptron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[Rosenblatt57]</a:t>
            </a:r>
          </a:p>
        </p:txBody>
      </p:sp>
      <p:sp>
        <p:nvSpPr>
          <p:cNvPr id="155" name="Shape 155"/>
          <p:cNvSpPr/>
          <p:nvPr/>
        </p:nvSpPr>
        <p:spPr>
          <a:xfrm>
            <a:off y="4113076" x="1929252"/>
            <a:ext cy="936103" cx="1944216"/>
          </a:xfrm>
          <a:prstGeom prst="wedgeRoundRectCallout">
            <a:avLst>
              <a:gd fmla="val -1754" name="adj1"/>
              <a:gd fmla="val -213555" name="adj2"/>
              <a:gd fmla="val 16667" name="adj3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전문가 시스템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“Rule-based”</a:t>
            </a:r>
          </a:p>
        </p:txBody>
      </p:sp>
      <p:sp>
        <p:nvSpPr>
          <p:cNvPr id="156" name="Shape 156"/>
          <p:cNvSpPr/>
          <p:nvPr/>
        </p:nvSpPr>
        <p:spPr>
          <a:xfrm>
            <a:off y="3169209" x="3653346"/>
            <a:ext cy="1195893" cx="2430820"/>
          </a:xfrm>
          <a:prstGeom prst="wedgeRoundRectCallout">
            <a:avLst>
              <a:gd fmla="val -16396" name="adj1"/>
              <a:gd fmla="val -86422" name="adj2"/>
              <a:gd fmla="val 16667" name="adj3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Backpropagation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[Rumelhart+85]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1800" lang="en-US" i="0">
                <a:solidFill>
                  <a:srgbClr val="538CD5"/>
                </a:solidFill>
                <a:latin typeface="Trebuchet MS"/>
                <a:ea typeface="Trebuchet MS"/>
                <a:cs typeface="Trebuchet MS"/>
                <a:sym typeface="Trebuchet MS"/>
              </a:rPr>
              <a:t>Multilayer Perceptron</a:t>
            </a:r>
          </a:p>
        </p:txBody>
      </p:sp>
      <p:sp>
        <p:nvSpPr>
          <p:cNvPr id="157" name="Shape 157"/>
          <p:cNvSpPr/>
          <p:nvPr/>
        </p:nvSpPr>
        <p:spPr>
          <a:xfrm>
            <a:off y="3169209" x="6314569"/>
            <a:ext cy="1411918" cx="2718864"/>
          </a:xfrm>
          <a:prstGeom prst="wedgeRoundRectCallout">
            <a:avLst>
              <a:gd fmla="val -10008" name="adj1"/>
              <a:gd fmla="val -83645" name="adj2"/>
              <a:gd fmla="val 16667" name="adj3"/>
            </a:avLst>
          </a:prstGeom>
          <a:solidFill>
            <a:schemeClr val="lt1"/>
          </a:solidFill>
          <a:ln w="381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Layerwise Pretraining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[Hinton+06]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1800" lang="en-US" i="0">
                <a:solidFill>
                  <a:srgbClr val="538CD5"/>
                </a:solidFill>
                <a:latin typeface="Trebuchet MS"/>
                <a:ea typeface="Trebuchet MS"/>
                <a:cs typeface="Trebuchet MS"/>
                <a:sym typeface="Trebuchet MS"/>
              </a:rPr>
              <a:t>Deep Belief Network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딥러닝 구루님들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989145" x="717200"/>
            <a:ext cy="2136611" cx="160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t="0" b="0" r="8772" l="7000"/>
          <a:stretch/>
        </p:blipFill>
        <p:spPr>
          <a:xfrm>
            <a:off y="3932839" x="315044"/>
            <a:ext cy="1904999" cx="240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t="0" b="0" r="12665" l="20840"/>
          <a:stretch/>
        </p:blipFill>
        <p:spPr>
          <a:xfrm>
            <a:off y="1335057" x="5075466"/>
            <a:ext cy="1790699" cx="190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3837589" x="4959978"/>
            <a:ext cy="2095499" cx="213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y="3125757" x="21516"/>
            <a:ext cy="523219" cx="299383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Geoffrey Hinton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y="5858107" x="21516"/>
            <a:ext cy="523219" cx="299383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Yann LeCun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y="5953873" x="4531769"/>
            <a:ext cy="523219" cx="299383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Andrew Ng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y="3125757" x="4531769"/>
            <a:ext cy="523219" cx="299383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Yoshua Bengio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여러 가지 딥러닝 알고리즘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Overview</a:t>
            </a:r>
          </a:p>
        </p:txBody>
      </p:sp>
      <p:sp>
        <p:nvSpPr>
          <p:cNvPr id="181" name="Shape 181"/>
          <p:cNvSpPr/>
          <p:nvPr/>
        </p:nvSpPr>
        <p:spPr>
          <a:xfrm>
            <a:off y="2852935" x="251519"/>
            <a:ext cy="1080120" cx="28803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Multilayer Perceptron (MLP)</a:t>
            </a:r>
          </a:p>
        </p:txBody>
      </p:sp>
      <p:sp>
        <p:nvSpPr>
          <p:cNvPr id="182" name="Shape 182"/>
          <p:cNvSpPr/>
          <p:nvPr/>
        </p:nvSpPr>
        <p:spPr>
          <a:xfrm>
            <a:off y="2564903" x="3419871"/>
            <a:ext cy="1080120" cx="27881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NN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sng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w/o Pretraining</a:t>
            </a:r>
          </a:p>
        </p:txBody>
      </p:sp>
      <p:sp>
        <p:nvSpPr>
          <p:cNvPr id="183" name="Shape 183"/>
          <p:cNvSpPr/>
          <p:nvPr/>
        </p:nvSpPr>
        <p:spPr>
          <a:xfrm>
            <a:off y="1106625" x="3419871"/>
            <a:ext cy="1080120" cx="27881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NN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sng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 Pretraining</a:t>
            </a:r>
          </a:p>
        </p:txBody>
      </p:sp>
      <p:sp>
        <p:nvSpPr>
          <p:cNvPr id="184" name="Shape 184"/>
          <p:cNvSpPr/>
          <p:nvPr/>
        </p:nvSpPr>
        <p:spPr>
          <a:xfrm>
            <a:off y="5517232" x="3491880"/>
            <a:ext cy="1080120" cx="27881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Neural Network</a:t>
            </a:r>
          </a:p>
        </p:txBody>
      </p:sp>
      <p:sp>
        <p:nvSpPr>
          <p:cNvPr id="185" name="Shape 185"/>
          <p:cNvSpPr/>
          <p:nvPr/>
        </p:nvSpPr>
        <p:spPr>
          <a:xfrm>
            <a:off y="3921569" x="3419871"/>
            <a:ext cy="1235621" cx="27881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(Deep)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Convolutional Neural Network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y="4108430" x="539552"/>
            <a:ext cy="369332" cx="223224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생짜 인공신경망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y="1052736" x="6300192"/>
            <a:ext cy="1200329" cx="266429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어떻게든 학습을 시켜보자!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 Learning을 활용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y="2710660" x="6300192"/>
            <a:ext cy="646331" cx="266429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어라? 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Pretraining 없어도 된다?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y="4017837" x="6300192"/>
            <a:ext cy="923329" cx="266429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시각 인지 구조 모방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Vision분야에서 깽판 중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y="5734996" x="6300192"/>
            <a:ext cy="369332" cx="280831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시계열을 다루는 신경망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536057" x="2429725"/>
            <a:ext cy="2061294" cx="483115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신경망 기초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700808" x="539552"/>
            <a:ext cy="2667371" cx="2791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y="1165394" x="107504"/>
            <a:ext cy="461664" cx="331236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비선형 계산 유닛들로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1586598" x="5796135"/>
            <a:ext cy="2130433" cx="243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y="3070700" x="3778912"/>
            <a:ext cy="646331" cx="213278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Rectified Linear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(ReLU)</a:t>
            </a:r>
          </a:p>
        </p:txBody>
      </p:sp>
      <p:sp>
        <p:nvSpPr>
          <p:cNvPr id="201" name="Shape 201"/>
          <p:cNvSpPr/>
          <p:nvPr/>
        </p:nvSpPr>
        <p:spPr>
          <a:xfrm>
            <a:off y="1904952" x="4139951"/>
            <a:ext cy="369332" cx="126669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시그모이드</a:t>
            </a:r>
          </a:p>
        </p:txBody>
      </p:sp>
      <p:sp>
        <p:nvSpPr>
          <p:cNvPr id="202" name="Shape 202"/>
          <p:cNvSpPr/>
          <p:nvPr/>
        </p:nvSpPr>
        <p:spPr>
          <a:xfrm>
            <a:off y="2621925" x="4211960"/>
            <a:ext cy="369332" cx="126669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쌍곡탄젠트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y="4293096" x="179511"/>
            <a:ext cy="461664" cx="331236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네트워크를 만들자!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Multilayer Perceptrons (MLP)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412775" x="2411759"/>
            <a:ext cy="3896269" cx="28102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y="4365103" x="5222026"/>
            <a:ext cy="461664" cx="264615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rgbClr val="953734"/>
                </a:solidFill>
                <a:latin typeface="Trebuchet MS"/>
                <a:ea typeface="Trebuchet MS"/>
                <a:cs typeface="Trebuchet MS"/>
                <a:sym typeface="Trebuchet MS"/>
              </a:rPr>
              <a:t>입력 유닛/뉴런/층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y="3429000" x="5294033"/>
            <a:ext cy="461664" cx="323840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rgbClr val="953734"/>
                </a:solidFill>
                <a:latin typeface="Trebuchet MS"/>
                <a:ea typeface="Trebuchet MS"/>
                <a:cs typeface="Trebuchet MS"/>
                <a:sym typeface="Trebuchet MS"/>
              </a:rPr>
              <a:t>은닉 유닛 (Hidden)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y="2276872" x="5222026"/>
            <a:ext cy="461664" cx="149403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rgbClr val="953734"/>
                </a:solidFill>
                <a:latin typeface="Trebuchet MS"/>
                <a:ea typeface="Trebuchet MS"/>
                <a:cs typeface="Trebuchet MS"/>
                <a:sym typeface="Trebuchet MS"/>
              </a:rPr>
              <a:t>출력 유닛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y="5318023" x="2467585"/>
            <a:ext cy="461664" cx="279696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[x1,x2,x3,…,xn]</a:t>
            </a:r>
          </a:p>
        </p:txBody>
      </p:sp>
      <p:sp>
        <p:nvSpPr>
          <p:cNvPr id="214" name="Shape 214"/>
          <p:cNvSpPr/>
          <p:nvPr/>
        </p:nvSpPr>
        <p:spPr>
          <a:xfrm>
            <a:off y="5304387" x="3157021"/>
            <a:ext cy="469609" cx="476086"/>
          </a:xfrm>
          <a:prstGeom prst="ellipse">
            <a:avLst/>
          </a:prstGeom>
          <a:noFill/>
          <a:ln w="254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y="5805264" x="3157021"/>
            <a:ext cy="369332" cx="1038756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y="5379685" x="5347905"/>
            <a:ext cy="369332" cx="187220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vector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Multilayer Perceptrons (MLP)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412775" x="35495"/>
            <a:ext cy="3896269" cx="281026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y="5318023" x="91321"/>
            <a:ext cy="461664" cx="279696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[x1,x2,x3,…,xn]</a:t>
            </a:r>
          </a:p>
        </p:txBody>
      </p:sp>
      <p:sp>
        <p:nvSpPr>
          <p:cNvPr id="224" name="Shape 224"/>
          <p:cNvSpPr/>
          <p:nvPr/>
        </p:nvSpPr>
        <p:spPr>
          <a:xfrm>
            <a:off y="5304387" x="780756"/>
            <a:ext cy="469609" cx="476086"/>
          </a:xfrm>
          <a:prstGeom prst="ellipse">
            <a:avLst/>
          </a:prstGeom>
          <a:noFill/>
          <a:ln w="254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y="5805264" x="780756"/>
            <a:ext cy="369332" cx="1038756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y="1556791" x="3131840"/>
            <a:ext cy="2400656" cx="54726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0" b="-1268" r="0" l="-1002"/>
            </a:stretch>
          </a:blip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latin typeface="Trebuchet MS"/>
                <a:ea typeface="Trebuchet MS"/>
                <a:cs typeface="Trebuchet MS"/>
                <a:sym typeface="Trebuchet MS"/>
              </a:rPr>
              <a:t> 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y="4111912" x="3131840"/>
            <a:ext cy="1938991" cx="547260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학습이 어려움</a:t>
            </a:r>
          </a:p>
          <a:p>
            <a:pPr algn="l" rtl="0" lvl="1" marR="0" indent="-285750" marL="7429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오래 걸림</a:t>
            </a:r>
          </a:p>
          <a:p>
            <a:pPr algn="l" rtl="0" lvl="1" marR="0" indent="-285750" marL="7429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학습 관련 수치 설정 (hyperparameter)</a:t>
            </a:r>
          </a:p>
          <a:p>
            <a:pPr algn="l" rtl="0" lvl="1" marR="0" indent="-285750" marL="7429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과적합 (Overfitting)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Neural Networks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24744" x="467543"/>
            <a:ext cy="5153745" cx="2229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y="1700808" x="3131840"/>
            <a:ext cy="1754325" cx="640871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은닉 뉴런이 많아진다고 해서 성능이 높아지지 않음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실제 두뇌는 여러 층의 뉴런으로 이루어짐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sng" b="1" cap="none" baseline="0" sz="2800" lang="en-US" i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깊게 쌓아보면 어떨까?</a:t>
            </a:r>
          </a:p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0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깊게 쌓아도 안 됨…</a:t>
            </a:r>
          </a:p>
        </p:txBody>
      </p:sp>
      <p:sp>
        <p:nvSpPr>
          <p:cNvPr id="235" name="Shape 235"/>
          <p:cNvSpPr/>
          <p:nvPr/>
        </p:nvSpPr>
        <p:spPr>
          <a:xfrm>
            <a:off y="4077073" x="3131840"/>
            <a:ext cy="1800198" cx="554461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57150" cap="flat">
            <a:solidFill>
              <a:srgbClr val="953734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y="3861048" x="3419871"/>
            <a:ext cy="461664" cx="3096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rPr>
              <a:t>Vanishing Gradient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y="4365103" x="3419871"/>
            <a:ext cy="1323439" cx="496855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출력층에서 계산된 </a:t>
            </a:r>
            <a:r>
              <a:rPr strike="noStrike" u="sng" b="1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오류 정보가 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여러 층을 통해 역전파되면서 </a:t>
            </a:r>
            <a:r>
              <a:rPr strike="noStrike" u="sng" b="1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희미해짐</a:t>
            </a:r>
          </a:p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0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입력층 근처는 학습이 잘 되지 않음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NN with Pretraining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y="1196751" x="1619671"/>
            <a:ext cy="1138772" cx="597666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Hinton의 아이디어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 Learning을 통한 사전학습(Pretraining)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그 이후에 Supervised Learning을 통한 Fine-tuning</a:t>
            </a:r>
          </a:p>
        </p:txBody>
      </p:sp>
      <p:sp>
        <p:nvSpPr>
          <p:cNvPr id="244" name="Shape 244"/>
          <p:cNvSpPr/>
          <p:nvPr/>
        </p:nvSpPr>
        <p:spPr>
          <a:xfrm>
            <a:off y="5417212" x="3821137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y="5417212" x="4757242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y="5417212" x="5621337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y="4320635" x="4181178"/>
            <a:ext cy="576064" cx="576064"/>
          </a:xfrm>
          <a:prstGeom prst="ellipse">
            <a:avLst/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y="4320635" x="5333305"/>
            <a:ext cy="576064" cx="576064"/>
          </a:xfrm>
          <a:prstGeom prst="ellipse">
            <a:avLst/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9" name="Shape 249"/>
          <p:cNvCxnSpPr>
            <a:stCxn id="247" idx="4"/>
            <a:endCxn id="244" idx="0"/>
          </p:cNvCxnSpPr>
          <p:nvPr/>
        </p:nvCxnSpPr>
        <p:spPr>
          <a:xfrm flipH="1">
            <a:off y="4896699" x="4109210"/>
            <a:ext cy="520500" cx="360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50" name="Shape 250"/>
          <p:cNvCxnSpPr>
            <a:stCxn id="247" idx="4"/>
            <a:endCxn id="245" idx="0"/>
          </p:cNvCxnSpPr>
          <p:nvPr/>
        </p:nvCxnSpPr>
        <p:spPr>
          <a:xfrm>
            <a:off y="4896699" x="4469210"/>
            <a:ext cy="520500" cx="576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51" name="Shape 251"/>
          <p:cNvCxnSpPr>
            <a:stCxn id="248" idx="4"/>
            <a:endCxn id="246" idx="0"/>
          </p:cNvCxnSpPr>
          <p:nvPr/>
        </p:nvCxnSpPr>
        <p:spPr>
          <a:xfrm>
            <a:off y="4896699" x="5621337"/>
            <a:ext cy="520500" cx="288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52" name="Shape 252"/>
          <p:cNvCxnSpPr>
            <a:stCxn id="247" idx="4"/>
            <a:endCxn id="246" idx="0"/>
          </p:cNvCxnSpPr>
          <p:nvPr/>
        </p:nvCxnSpPr>
        <p:spPr>
          <a:xfrm>
            <a:off y="4896699" x="4469210"/>
            <a:ext cy="520500" cx="14403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53" name="Shape 253"/>
          <p:cNvCxnSpPr>
            <a:stCxn id="248" idx="4"/>
            <a:endCxn id="245" idx="0"/>
          </p:cNvCxnSpPr>
          <p:nvPr/>
        </p:nvCxnSpPr>
        <p:spPr>
          <a:xfrm flipH="1">
            <a:off y="4896699" x="5045337"/>
            <a:ext cy="520500" cx="576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54" name="Shape 254"/>
          <p:cNvCxnSpPr>
            <a:stCxn id="248" idx="4"/>
            <a:endCxn id="244" idx="0"/>
          </p:cNvCxnSpPr>
          <p:nvPr/>
        </p:nvCxnSpPr>
        <p:spPr>
          <a:xfrm flipH="1">
            <a:off y="4896699" x="4109037"/>
            <a:ext cy="520500" cx="15123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55" name="Shape 255"/>
          <p:cNvSpPr txBox="1"/>
          <p:nvPr/>
        </p:nvSpPr>
        <p:spPr>
          <a:xfrm>
            <a:off y="2636911" x="1701528"/>
            <a:ext cy="1692771" cx="61566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Restricted Boltzmann Machine (RBM)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 Learning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데이터 재생성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학습 방법: Contrastive-Divergence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신경망과 수학적 유사성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y="5520578" x="2092946"/>
            <a:ext cy="369332" cx="16561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Visible nodes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y="4424001" x="2422203"/>
            <a:ext cy="369332" cx="16561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nodes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NN with Pretraining</a:t>
            </a:r>
          </a:p>
        </p:txBody>
      </p:sp>
      <p:sp>
        <p:nvSpPr>
          <p:cNvPr id="263" name="Shape 263"/>
          <p:cNvSpPr/>
          <p:nvPr/>
        </p:nvSpPr>
        <p:spPr>
          <a:xfrm>
            <a:off y="5661248" x="3707903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y="5661248" x="4644007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y="5661248" x="5508103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y="4564671" x="4067944"/>
            <a:ext cy="576064" cx="576064"/>
          </a:xfrm>
          <a:prstGeom prst="ellipse">
            <a:avLst/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y="4564671" x="5220071"/>
            <a:ext cy="576064" cx="576064"/>
          </a:xfrm>
          <a:prstGeom prst="ellipse">
            <a:avLst/>
          </a:prstGeom>
          <a:solidFill>
            <a:schemeClr val="lt1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8" name="Shape 268"/>
          <p:cNvCxnSpPr>
            <a:stCxn id="266" idx="4"/>
            <a:endCxn id="263" idx="0"/>
          </p:cNvCxnSpPr>
          <p:nvPr/>
        </p:nvCxnSpPr>
        <p:spPr>
          <a:xfrm flipH="1">
            <a:off y="5140735" x="3995976"/>
            <a:ext cy="520500" cx="360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69" name="Shape 269"/>
          <p:cNvCxnSpPr>
            <a:stCxn id="266" idx="4"/>
            <a:endCxn id="264" idx="0"/>
          </p:cNvCxnSpPr>
          <p:nvPr/>
        </p:nvCxnSpPr>
        <p:spPr>
          <a:xfrm>
            <a:off y="5140735" x="4355976"/>
            <a:ext cy="520500" cx="576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70" name="Shape 270"/>
          <p:cNvCxnSpPr>
            <a:stCxn id="267" idx="4"/>
            <a:endCxn id="265" idx="0"/>
          </p:cNvCxnSpPr>
          <p:nvPr/>
        </p:nvCxnSpPr>
        <p:spPr>
          <a:xfrm>
            <a:off y="5140735" x="5508103"/>
            <a:ext cy="520500" cx="288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71" name="Shape 271"/>
          <p:cNvCxnSpPr>
            <a:stCxn id="266" idx="4"/>
            <a:endCxn id="265" idx="0"/>
          </p:cNvCxnSpPr>
          <p:nvPr/>
        </p:nvCxnSpPr>
        <p:spPr>
          <a:xfrm>
            <a:off y="5140735" x="4355976"/>
            <a:ext cy="520500" cx="14403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72" name="Shape 272"/>
          <p:cNvCxnSpPr>
            <a:stCxn id="267" idx="4"/>
            <a:endCxn id="264" idx="0"/>
          </p:cNvCxnSpPr>
          <p:nvPr/>
        </p:nvCxnSpPr>
        <p:spPr>
          <a:xfrm flipH="1">
            <a:off y="5140735" x="4932103"/>
            <a:ext cy="520500" cx="5760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73" name="Shape 273"/>
          <p:cNvCxnSpPr>
            <a:stCxn id="267" idx="4"/>
            <a:endCxn id="263" idx="0"/>
          </p:cNvCxnSpPr>
          <p:nvPr/>
        </p:nvCxnSpPr>
        <p:spPr>
          <a:xfrm flipH="1">
            <a:off y="5140735" x="3995803"/>
            <a:ext cy="520500" cx="151230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74" name="Shape 274"/>
          <p:cNvSpPr txBox="1"/>
          <p:nvPr/>
        </p:nvSpPr>
        <p:spPr>
          <a:xfrm>
            <a:off y="1052736" x="2277592"/>
            <a:ext cy="2000547" cx="459866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Autoencoder (AE)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 Learning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데이터 재생성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학습 방법: Backpropagation</a:t>
            </a:r>
          </a:p>
          <a:p>
            <a:pPr algn="l" rtl="0" lvl="0" marR="0" indent="-158750" marL="28575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trike="noStrike" u="none" b="0" cap="none" baseline="0" sz="20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Denoising AE, Contractive AE, …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y="5764614" x="1979711"/>
            <a:ext cy="369332" cx="16561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Visible nodes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y="4668037" x="2308969"/>
            <a:ext cy="369332" cx="16561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nodes</a:t>
            </a:r>
          </a:p>
        </p:txBody>
      </p:sp>
      <p:sp>
        <p:nvSpPr>
          <p:cNvPr id="277" name="Shape 277"/>
          <p:cNvSpPr/>
          <p:nvPr/>
        </p:nvSpPr>
        <p:spPr>
          <a:xfrm>
            <a:off y="3437626" x="3707903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y="3437626" x="4644007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y="3437626" x="5508103"/>
            <a:ext cy="576064" cx="576064"/>
          </a:xfrm>
          <a:prstGeom prst="ellipse">
            <a:avLst/>
          </a:prstGeom>
          <a:solidFill>
            <a:srgbClr val="D8D8D8"/>
          </a:solidFill>
          <a:ln w="2540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0" name="Shape 280"/>
          <p:cNvCxnSpPr/>
          <p:nvPr/>
        </p:nvCxnSpPr>
        <p:spPr>
          <a:xfrm>
            <a:off y="4013689" x="3995937"/>
            <a:ext cy="520513" cx="36004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81" name="Shape 281"/>
          <p:cNvCxnSpPr/>
          <p:nvPr/>
        </p:nvCxnSpPr>
        <p:spPr>
          <a:xfrm flipH="1">
            <a:off y="4013689" x="4355976"/>
            <a:ext cy="520513" cx="576064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82" name="Shape 282"/>
          <p:cNvCxnSpPr/>
          <p:nvPr/>
        </p:nvCxnSpPr>
        <p:spPr>
          <a:xfrm flipH="1">
            <a:off y="4013689" x="5508105"/>
            <a:ext cy="520513" cx="288032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83" name="Shape 283"/>
          <p:cNvCxnSpPr/>
          <p:nvPr/>
        </p:nvCxnSpPr>
        <p:spPr>
          <a:xfrm flipH="1">
            <a:off y="4013689" x="4355977"/>
            <a:ext cy="520513" cx="144016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84" name="Shape 284"/>
          <p:cNvCxnSpPr/>
          <p:nvPr/>
        </p:nvCxnSpPr>
        <p:spPr>
          <a:xfrm>
            <a:off y="4013689" x="4932041"/>
            <a:ext cy="520513" cx="576064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285" name="Shape 285"/>
          <p:cNvCxnSpPr/>
          <p:nvPr/>
        </p:nvCxnSpPr>
        <p:spPr>
          <a:xfrm>
            <a:off y="4013689" x="3995937"/>
            <a:ext cy="520513" cx="1512167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발표자 소개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y="1340767" x="251519"/>
            <a:ext cy="4708980" cx="5904656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윤상웅 (swyoon@bi.snu.ac.kr)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관심분야: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Neural Networks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Computing Dynamic Systems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General ML &amp; AI</a:t>
            </a:r>
          </a:p>
          <a:p>
            <a:pPr algn="l" rtl="0" lvl="0" marR="0" indent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4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4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서울대학교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화학생물공학부 학사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협동과정 뇌과학전공 석박사통합과정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바이오지능 연구실 (지도교수: 장병탁)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NN with Pretraining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y="1519624" x="1547663"/>
            <a:ext cy="1477328" cx="5472607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연결 가중치를 “더 좋은 시작 값”으로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Fine-tuning의 부담을 줄여줌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Label 없는 데이터를 활용할 수 있음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y="4255928" x="1547663"/>
            <a:ext cy="1477328" cx="547260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Pretraining도 기술인데…</a:t>
            </a:r>
          </a:p>
          <a:p>
            <a:pPr algn="l" rtl="0" lvl="1" marR="0" indent="-285750" marL="7429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언제까지? 어떻게? 얼마나?</a:t>
            </a:r>
          </a:p>
          <a:p>
            <a:pPr algn="l" rtl="0" lvl="1" marR="0" indent="-342900" marL="8001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활용하기 어렵다!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Deep NN </a:t>
            </a:r>
            <a:r>
              <a:rPr strike="noStrike" u="none" b="0" cap="none" baseline="0" sz="3950" lang="en-US" i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w/o Pretraining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328040" x="-180528"/>
            <a:ext cy="4000501" cx="53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y="1052736" x="539552"/>
            <a:ext cy="1143070" cx="70567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Rectified Linear Activation Unit (ReLU)</a:t>
            </a:r>
          </a:p>
          <a:p>
            <a:pPr algn="l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미분해서 1 아니면 0⇒ Vanishing Gradient 문제 완화 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y="4563125" x="5004048"/>
            <a:ext cy="954106" cx="396044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그렇게 Pretraining은 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역사의 뒤안길로…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y="3320117" x="5153471"/>
            <a:ext cy="830996" cx="34563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빅 데이터 + ReLU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 학습 잘 되네?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(Deep) Convolutional NN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550785" x="10895"/>
            <a:ext cy="3657600" cx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y="6347387" x="260335"/>
            <a:ext cy="369332" cx="856895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http://ufldl.stanford.edu/wiki/index.php/Feature_extraction_using_convolution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y="1426130" x="683568"/>
            <a:ext cy="1446550" cx="65527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Convolution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Filter 혹은 Kernel을 쭈-욱 돌아가며 적용하는 것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성분 별로 곱한 후에 합치기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Ex) 경계선 탐지기 (edge detector)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y="3325635" x="5680821"/>
          <a:ext cy="3000000" cx="3000000"/>
        </p:xfrm>
        <a:graphic>
          <a:graphicData uri="http://schemas.openxmlformats.org/drawingml/2006/table">
            <a:tbl>
              <a:tblPr firstRow="1" bandRow="1">
                <a:noFill/>
                <a:tableStyleId>{8661EB06-67C7-4723-838F-E2F0D67863A3}</a:tableStyleId>
              </a:tblPr>
              <a:tblGrid>
                <a:gridCol w="808050"/>
                <a:gridCol w="808050"/>
                <a:gridCol w="808050"/>
              </a:tblGrid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</a:tr>
            </a:tbl>
          </a:graphicData>
        </a:graphic>
      </p:graphicFrame>
      <p:sp>
        <p:nvSpPr>
          <p:cNvPr id="311" name="Shape 311"/>
          <p:cNvSpPr txBox="1"/>
          <p:nvPr/>
        </p:nvSpPr>
        <p:spPr>
          <a:xfrm>
            <a:off y="5413866" x="5988010"/>
            <a:ext cy="369332" cx="208823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Filter/Kernel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(Deep) Convolutional NN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y="1426130" x="683568"/>
            <a:ext cy="830996" cx="655272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Pooling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여러 입력값을 대푯값 하나로 압축하는 것</a:t>
            </a:r>
          </a:p>
        </p:txBody>
      </p:sp>
      <p:graphicFrame>
        <p:nvGraphicFramePr>
          <p:cNvPr id="318" name="Shape 318"/>
          <p:cNvGraphicFramePr/>
          <p:nvPr/>
        </p:nvGraphicFramePr>
        <p:xfrm>
          <a:off y="2780927" x="1672663"/>
          <a:ext cy="3000000" cx="3000000"/>
        </p:xfrm>
        <a:graphic>
          <a:graphicData uri="http://schemas.openxmlformats.org/drawingml/2006/table">
            <a:tbl>
              <a:tblPr firstRow="1" bandRow="1">
                <a:noFill/>
                <a:tableStyleId>{724FE7D1-5C03-44E7-B4A9-734851D87792}</a:tableStyleId>
              </a:tblPr>
              <a:tblGrid>
                <a:gridCol w="606025"/>
                <a:gridCol w="606025"/>
                <a:gridCol w="606025"/>
                <a:gridCol w="606025"/>
              </a:tblGrid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>
                    <a:solidFill>
                      <a:srgbClr val="F2DA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2</a:t>
                      </a:r>
                    </a:p>
                  </a:txBody>
                  <a:tcPr marR="91450" marB="45725" marT="45725" anchor="ctr" marL="91450">
                    <a:solidFill>
                      <a:srgbClr val="F2DA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>
                    <a:solidFill>
                      <a:srgbClr val="F2DA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>
                    <a:solidFill>
                      <a:srgbClr val="F2DA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1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0</a:t>
                      </a:r>
                    </a:p>
                  </a:txBody>
                  <a:tcPr marR="91450" marB="45725" marT="45725" anchor="ctr" marL="91450"/>
                </a:tc>
              </a:tr>
            </a:tbl>
          </a:graphicData>
        </a:graphic>
      </p:graphicFrame>
      <p:cxnSp>
        <p:nvCxnSpPr>
          <p:cNvPr id="319" name="Shape 319"/>
          <p:cNvCxnSpPr/>
          <p:nvPr/>
        </p:nvCxnSpPr>
        <p:spPr>
          <a:xfrm>
            <a:off y="2780927" x="2896799"/>
            <a:ext cy="216023" cx="2435383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320" name="Shape 320"/>
          <p:cNvCxnSpPr/>
          <p:nvPr/>
        </p:nvCxnSpPr>
        <p:spPr>
          <a:xfrm rot="10800000" flipH="1">
            <a:off y="3693029" x="2896799"/>
            <a:ext cy="456050" cx="2435383"/>
          </a:xfrm>
          <a:prstGeom prst="straightConnector1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</p:cxnSp>
      <p:graphicFrame>
        <p:nvGraphicFramePr>
          <p:cNvPr id="321" name="Shape 321"/>
          <p:cNvGraphicFramePr/>
          <p:nvPr/>
        </p:nvGraphicFramePr>
        <p:xfrm>
          <a:off y="2996951" x="5332182"/>
          <a:ext cy="3000000" cx="3000000"/>
        </p:xfrm>
        <a:graphic>
          <a:graphicData uri="http://schemas.openxmlformats.org/drawingml/2006/table">
            <a:tbl>
              <a:tblPr firstRow="1" bandRow="1">
                <a:noFill/>
                <a:tableStyleId>{A8054767-629E-4EA8-813C-62CF11F2C115}</a:tableStyleId>
              </a:tblPr>
              <a:tblGrid>
                <a:gridCol w="808050"/>
                <a:gridCol w="808050"/>
              </a:tblGrid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strike="noStrike" u="none" b="1" cap="none" baseline="0" sz="2800" lang="en-US"/>
                        <a:t>2</a:t>
                      </a:r>
                    </a:p>
                  </a:txBody>
                  <a:tcPr marR="91450" marB="45725" marT="45725" anchor="ctr" marL="91450">
                    <a:solidFill>
                      <a:srgbClr val="F2DADA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</a:tr>
              <a:tr h="696075"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 marR="0" indent="0" mar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trike="noStrike" u="none" b="1" cap="none" baseline="0" sz="2800"/>
                    </a:p>
                  </a:txBody>
                  <a:tcPr marR="91450" marB="45725" marT="45725" anchor="ctr" marL="91450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(Deep) Convolutional NN</a:t>
            </a: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336659" x="107504"/>
            <a:ext cy="2028443" cx="867851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y="6300028" x="395536"/>
            <a:ext cy="369332" cx="777686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from : </a:t>
            </a:r>
            <a:r>
              <a:rPr strike="noStrike" u="sng" b="0" cap="none" baseline="0" sz="1800" lang="en-US" i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http://deeplearning.net/tutorial/lenet.html#lenet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y="1082224" x="323528"/>
            <a:ext cy="1015662" cx="669674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Convolution Filter의 weight까지 모두 학습!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별 다른 트릭 없어도 여러 층 학습이 수월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따로 조치 취하지 않아도 유의미한 Filter가 학습됨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(Deep) Convolutional NN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375833" x="1843567"/>
            <a:ext cy="952633" cx="217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980728" x="5652119"/>
            <a:ext cy="2353003" cx="241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3360112" x="1843567"/>
            <a:ext cy="3048426" cx="302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3487691" x="5292080"/>
            <a:ext cy="1476581" cx="291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7">
            <a:alphaModFix/>
          </a:blip>
          <a:srcRect t="0" b="0" r="0" l="0"/>
          <a:stretch/>
        </p:blipFill>
        <p:spPr>
          <a:xfrm>
            <a:off y="4963319" x="5272192"/>
            <a:ext cy="1409896" cx="2972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y="1516721" x="323528"/>
            <a:ext cy="400109" cx="52565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학습된 신경망의 수용장들(Receptive Field)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y="6335776" x="179511"/>
            <a:ext cy="369332" cx="266429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Zeiler et al., 2014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응용 사례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6245" x="0"/>
            <a:ext cy="680551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763" x="0"/>
            <a:ext cy="683447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44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ImageNet Competition 2014</a:t>
            </a:r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strike="noStrike" u="none" b="0" cap="none" baseline="0" sz="1200" lang="en-US" i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247876" x="1544866"/>
            <a:ext cy="5342975" cx="570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 txBox="1"/>
          <p:nvPr/>
        </p:nvSpPr>
        <p:spPr>
          <a:xfrm>
            <a:off y="1124744" x="539552"/>
            <a:ext cy="3785651" cx="669674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▪"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딥러닝의 등장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▪"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여러 가지 딥러닝 알고리즘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▪"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응용 사례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▪"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의미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Noto Symbol"/>
              <a:buChar char="▪"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구현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y="274637" x="457200"/>
            <a:ext cy="34605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to Text</a:t>
            </a: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988840" x="861501"/>
            <a:ext cy="4667901" cx="738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764704" x="1136988"/>
            <a:ext cy="1326050" cx="687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의미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Representation Learning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y="908720" x="1475655"/>
            <a:ext cy="892551" cx="6192687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rgbClr val="5F497A"/>
                </a:solidFill>
                <a:latin typeface="Trebuchet MS"/>
                <a:ea typeface="Trebuchet MS"/>
                <a:cs typeface="Trebuchet MS"/>
                <a:sym typeface="Trebuchet MS"/>
              </a:rPr>
              <a:t>Representation Learning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Let the machine discover what it needs!</a:t>
            </a: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844824" x="1331640"/>
            <a:ext cy="4501945" cx="268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844824" x="5076055"/>
            <a:ext cy="4521464" cx="23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y="6387773" x="179511"/>
            <a:ext cy="338554" cx="5400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6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(Figures from Kevin Duh’s slides on Deep Learning)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도대체 딥러닝은 왜 잘하는가?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y="1332057" x="2699791"/>
            <a:ext cy="584774" cx="374441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Inductive Bias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y="1916832" x="1331640"/>
            <a:ext cy="1200329" cx="6480719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기계학습 모델이 가지고 있는 데이터의 규칙성에 대한 암묵적인 가정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y="3177841" x="1187624"/>
            <a:ext cy="646331" cx="734481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예) k-Nearest Neighbor : 같은 class의 데이터끼리 뭉쳐있을 것이다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Linear regression : 변수 간에 선형 관계를 가질 것이다</a:t>
            </a:r>
          </a:p>
        </p:txBody>
      </p:sp>
      <p:sp>
        <p:nvSpPr>
          <p:cNvPr id="395" name="Shape 395"/>
          <p:cNvSpPr/>
          <p:nvPr/>
        </p:nvSpPr>
        <p:spPr>
          <a:xfrm>
            <a:off y="4005064" x="1511659"/>
            <a:ext cy="1656183" cx="61206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w="5715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Inductive bias와 데이터의 성질이 잘 맞으면 좋은 성능이 나온다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(특히 test data에 대해)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도대체 딥러닝은 왜 잘하는가?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y="1261790" x="2123727"/>
            <a:ext cy="584774" cx="496855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딥러닝의 Inductive Bias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y="1846565" x="395536"/>
            <a:ext cy="646331" cx="835292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입력과 출력 사이에 여러 단계의 비선형 변환이 있다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y="3501007" x="467543"/>
            <a:ext cy="1200329" cx="8208912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입력값이 전체적으로 옆으로 움직여도 같은 내용이다(Translational Invariance)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y="2916233" x="2123727"/>
            <a:ext cy="584774" cx="496855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 Net의 경우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y="5013176" x="3707903"/>
            <a:ext cy="578492" cx="1728191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…+α!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도대체 딥러닝은 왜 잘하는가?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y="1687448" x="539552"/>
            <a:ext cy="3293209" cx="777686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모델의 가정이 데이터와 잘 맞는다면,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Parametric Model이 보통 더 강력</a:t>
            </a:r>
          </a:p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아주 큰</a:t>
            </a: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Parametric Model을 학습할 수 있는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아주 큰</a:t>
            </a: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데이터와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2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아주 강력한 </a:t>
            </a:r>
            <a:r>
              <a:rPr strike="noStrike" u="none" b="0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계산능력이 뒷받침 (GPU)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도대체 딥러닝은 왜 잘하는가?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y="1451778" x="712983"/>
            <a:ext cy="523219" cx="741682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나쁜 답변</a:t>
            </a:r>
          </a:p>
        </p:txBody>
      </p:sp>
      <p:sp>
        <p:nvSpPr>
          <p:cNvPr id="418" name="Shape 418"/>
          <p:cNvSpPr/>
          <p:nvPr/>
        </p:nvSpPr>
        <p:spPr>
          <a:xfrm>
            <a:off y="1974998" x="712983"/>
            <a:ext cy="949945" cx="7243392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인간의 두뇌를 모방했기 때문에 잘 한다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y="3429000" x="683568"/>
            <a:ext cy="1477328" cx="770485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두뇌나 신경으로부터 영감 받은 것은 사실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주어진 과제를 잘 수행하는 것이 목적</a:t>
            </a:r>
          </a:p>
          <a:p>
            <a:pPr algn="l" rtl="0" lvl="0" marR="0" indent="-285750" marL="28575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두뇌를 더 철저하게 모방한 모델이 존재하지만, 그것들은 훨씬 못 함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y="5733255" x="971600"/>
            <a:ext cy="923329" cx="684076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참고: Yann LeCun의 IEEE Spectrum interview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strike="noStrike" u="sng" b="0" cap="none" baseline="0" sz="1800" lang="en-US" i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http://spectrum.ieee.org/automaton/robotics/artificial-intelligence/facebook-ai-director-yann-lecun-on-deep-learning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)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5" name="Shape 425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딥러닝의 의의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y="1451778" x="251519"/>
            <a:ext cy="523219" cx="741682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기여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y="1916832" x="208928"/>
            <a:ext cy="1938991" cx="792088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인식 성능의 확연한 개선 – 모든 인공지능의 기초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Unsupervised Learning으로부터 Supervised Learning의 성능을 향상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인공지능 부문의 파이를 키움(?) </a:t>
            </a:r>
          </a:p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4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y="4057907" x="251519"/>
            <a:ext cy="523219" cx="7416824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800" lang="en-US" i="0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한계 및 주의점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y="4586351" x="179511"/>
            <a:ext cy="1938991" cx="792088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“인식” 분야에만 강함 – 인식은 지능의 아주 작은 부분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Supervised Learning: 깨끗한 데이터가 중요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새롭게 들어오는 데이터에 적응하지 못 함</a:t>
            </a:r>
          </a:p>
          <a:p>
            <a:pPr algn="l" rtl="0" lvl="0" marR="0" indent="-190500" marL="34290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trike="noStrike" u="none" b="0" cap="none" baseline="0" sz="24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2400" i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구현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딥러닝의 구현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y="1844824" x="539552"/>
            <a:ext cy="646331" cx="727280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sng" b="0" cap="none" baseline="0" sz="1800" lang="en-US" i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http://deeplearning.net/tutorial/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sng" b="0" cap="none" baseline="0" sz="1800" lang="en-US" i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http://ufldl.stanford.edu/wiki/index.php/UFLDL_Tutorial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y="1455166" x="467543"/>
            <a:ext cy="461664" cx="252027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딥러닝 튜토리얼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y="2823318" x="539552"/>
            <a:ext cy="1661993" cx="756083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Theano : Python Library </a:t>
            </a:r>
            <a:r>
              <a:rPr strike="noStrike" u="none" b="1" cap="none" baseline="0" sz="2400" lang="en-US" i="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&lt;강추&gt;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Bengio의 연구실에서 딥러닝을 위해 개발한 라이브러리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CPU/GPU 전환 자유로움</a:t>
            </a:r>
          </a:p>
          <a:p>
            <a:pPr algn="l" rtl="0" lvl="0" marR="0" indent="-342900" marL="3429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20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미분식 알아서 계산해줌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튜토리얼: 유투브에서 “practical theano tutorial” 검색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y="4994592" x="580139"/>
            <a:ext cy="738664" cx="302433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Torch : Lua</a:t>
            </a:r>
          </a:p>
          <a:p>
            <a:pPr algn="l" rtl="0" lvl="0" marR="0" indent="-285750" marL="28575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trike="noStrike" u="sng" b="0" cap="none" baseline="0" sz="1800" lang="en-US" i="0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http://torch.ch/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딥러닝의 등장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y="2722909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감사합니다!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&lt;해돋이 인상&gt;, 클로드 모네, 1872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37224" x="1062826"/>
            <a:ext cy="5532135" cx="710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y="274637" x="179511"/>
            <a:ext cy="634081" cx="885698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&lt;안녕하세요, 쿠르베씨&gt;, 쿠르베 1854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52736" x="1155690"/>
            <a:ext cy="5538956" cx="644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18566" x="35495"/>
            <a:ext cy="6378785" cx="417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404663" x="5790791"/>
            <a:ext cy="2114550" cx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y="2636911" x="5076055"/>
            <a:ext cy="646331" cx="3096343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유진 부댕 </a:t>
            </a: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(1824-1898),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8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모네의 스승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y="3717030" x="4427983"/>
            <a:ext cy="1200329" cx="4608512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“내가 진정으로 화가가 되었다면 그것은 전적으로 부댕 덕분이다.” 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-US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모네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부댕, 1854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66633" x="636050"/>
            <a:ext cy="5242686" cx="7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74637" x="457200"/>
            <a:ext cy="634081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Tahoma"/>
              <a:buNone/>
            </a:pPr>
            <a:r>
              <a:rPr strike="noStrike" u="none" b="0" cap="none" baseline="0" sz="3950" lang="en-US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부댕, 1864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340767" x="323528"/>
            <a:ext cy="5061125" cx="853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